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jpe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18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16.png"/><Relationship Id="rId17" Type="http://schemas.openxmlformats.org/officeDocument/2006/relationships/image" Target="../media/image32.png"/><Relationship Id="rId2" Type="http://schemas.openxmlformats.org/officeDocument/2006/relationships/image" Target="../media/image6.jpe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8.png"/><Relationship Id="rId5" Type="http://schemas.openxmlformats.org/officeDocument/2006/relationships/image" Target="../media/image9.jpeg"/><Relationship Id="rId15" Type="http://schemas.openxmlformats.org/officeDocument/2006/relationships/image" Target="../media/image30.jpeg"/><Relationship Id="rId10" Type="http://schemas.openxmlformats.org/officeDocument/2006/relationships/image" Target="../media/image27.png"/><Relationship Id="rId19" Type="http://schemas.openxmlformats.org/officeDocument/2006/relationships/image" Target="../media/image34.png"/><Relationship Id="rId4" Type="http://schemas.openxmlformats.org/officeDocument/2006/relationships/image" Target="../media/image8.jpeg"/><Relationship Id="rId9" Type="http://schemas.openxmlformats.org/officeDocument/2006/relationships/image" Target="../media/image26.png"/><Relationship Id="rId1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Bahnschrift Condensed" pitchFamily="34" charset="0"/>
              </a:rPr>
              <a:t>Рабочая программа</a:t>
            </a:r>
            <a:br>
              <a:rPr lang="ru-RU" sz="5400" dirty="0" smtClean="0">
                <a:latin typeface="Bahnschrift Condensed" pitchFamily="34" charset="0"/>
              </a:rPr>
            </a:br>
            <a:r>
              <a:rPr lang="en-US" sz="5400" dirty="0" err="1" smtClean="0">
                <a:latin typeface="Bahnschrift Condensed" pitchFamily="34" charset="0"/>
              </a:rPr>
              <a:t>IoT</a:t>
            </a:r>
            <a:r>
              <a:rPr lang="ru-RU" sz="5400" dirty="0" smtClean="0">
                <a:latin typeface="Bahnschrift Condensed" pitchFamily="34" charset="0"/>
              </a:rPr>
              <a:t> во встраиваемых системах</a:t>
            </a:r>
            <a:endParaRPr lang="ru-RU" sz="5400" dirty="0">
              <a:latin typeface="Bahnschrift Condensed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6248400" y="5715000"/>
            <a:ext cx="2667000" cy="762000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 smtClean="0"/>
              <a:t>Проценко Иван Михайлович</a:t>
            </a:r>
          </a:p>
          <a:p>
            <a:r>
              <a:rPr lang="ru-RU" sz="1800" dirty="0" smtClean="0"/>
              <a:t>асс. каф. РЭС </a:t>
            </a:r>
            <a:r>
              <a:rPr lang="ru-RU" sz="1800" dirty="0" err="1" smtClean="0"/>
              <a:t>СПбГЭТУ</a:t>
            </a:r>
            <a:r>
              <a:rPr lang="ru-RU" sz="1800" dirty="0" smtClean="0"/>
              <a:t> «ЛЭТИ»</a:t>
            </a:r>
          </a:p>
          <a:p>
            <a:r>
              <a:rPr lang="ru-RU" sz="1800" dirty="0" smtClean="0"/>
              <a:t>им. Ленина</a:t>
            </a:r>
            <a:endParaRPr lang="ru-RU" sz="1800" dirty="0"/>
          </a:p>
        </p:txBody>
      </p:sp>
      <p:pic>
        <p:nvPicPr>
          <p:cNvPr id="1026" name="Picture 2" descr="Электроника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286000"/>
            <a:ext cx="2104136" cy="1447800"/>
          </a:xfrm>
          <a:prstGeom prst="rect">
            <a:avLst/>
          </a:prstGeom>
          <a:noFill/>
        </p:spPr>
      </p:pic>
      <p:sp>
        <p:nvSpPr>
          <p:cNvPr id="1028" name="AutoShape 4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Электронные моду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105400"/>
            <a:ext cx="1508894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3" name="Picture 19" descr="Что такое облачные технологии и почему сейчас они так важны? - itblog21.r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2133600"/>
            <a:ext cx="2006599" cy="1384554"/>
          </a:xfrm>
          <a:prstGeom prst="rect">
            <a:avLst/>
          </a:prstGeom>
          <a:noFill/>
        </p:spPr>
      </p:pic>
      <p:pic>
        <p:nvPicPr>
          <p:cNvPr id="1045" name="Picture 21" descr="Atos представила сервер для обработки IoT-данных в близости от источника /  ServerNe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114800"/>
            <a:ext cx="1685975" cy="885699"/>
          </a:xfrm>
          <a:prstGeom prst="rect">
            <a:avLst/>
          </a:prstGeom>
          <a:noFill/>
        </p:spPr>
      </p:pic>
      <p:pic>
        <p:nvPicPr>
          <p:cNvPr id="1047" name="Picture 23" descr="ПК (Персональный Компьютер) — Национальная библиотека им. Н. Э. Баума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048000"/>
            <a:ext cx="2263286" cy="1304926"/>
          </a:xfrm>
          <a:prstGeom prst="rect">
            <a:avLst/>
          </a:prstGeom>
          <a:noFill/>
        </p:spPr>
      </p:pic>
      <p:cxnSp>
        <p:nvCxnSpPr>
          <p:cNvPr id="17" name="Прямая со стрелкой 16"/>
          <p:cNvCxnSpPr/>
          <p:nvPr/>
        </p:nvCxnSpPr>
        <p:spPr>
          <a:xfrm rot="10800000">
            <a:off x="1828800" y="4572000"/>
            <a:ext cx="1219200" cy="990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4724400" y="5105400"/>
            <a:ext cx="13716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5486400" y="3505200"/>
            <a:ext cx="8382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2590800" y="3276600"/>
            <a:ext cx="685800" cy="457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 flipH="1" flipV="1">
            <a:off x="7315200" y="3581400"/>
            <a:ext cx="5334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5400" dirty="0" smtClean="0">
                <a:solidFill>
                  <a:srgbClr val="FF0000"/>
                </a:solidFill>
                <a:latin typeface="Bahnschrift Condensed" pitchFamily="34" charset="0"/>
              </a:rPr>
              <a:t>Слои</a:t>
            </a:r>
            <a:r>
              <a:rPr lang="ru-RU" sz="5400" dirty="0" smtClean="0">
                <a:latin typeface="Bahnschrift Condensed" pitchFamily="34" charset="0"/>
              </a:rPr>
              <a:t> курса</a:t>
            </a:r>
            <a:endParaRPr lang="ru-RU" sz="5400" dirty="0">
              <a:latin typeface="Bahnschrift Condensed" pitchFamily="34" charset="0"/>
            </a:endParaRPr>
          </a:p>
        </p:txBody>
      </p:sp>
      <p:pic>
        <p:nvPicPr>
          <p:cNvPr id="4" name="Picture 2" descr="Электроника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990600"/>
            <a:ext cx="885952" cy="609600"/>
          </a:xfrm>
          <a:prstGeom prst="rect">
            <a:avLst/>
          </a:prstGeom>
          <a:noFill/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09800"/>
            <a:ext cx="670694" cy="65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9" descr="Что такое облачные технологии и почему сейчас они так важны? - itblog21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85800"/>
            <a:ext cx="1409147" cy="972312"/>
          </a:xfrm>
          <a:prstGeom prst="rect">
            <a:avLst/>
          </a:prstGeom>
          <a:noFill/>
        </p:spPr>
      </p:pic>
      <p:pic>
        <p:nvPicPr>
          <p:cNvPr id="7" name="Picture 21" descr="Atos представила сервер для обработки IoT-данных в близости от источника /  ServerNe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828800"/>
            <a:ext cx="1105772" cy="580899"/>
          </a:xfrm>
          <a:prstGeom prst="rect">
            <a:avLst/>
          </a:prstGeom>
          <a:noFill/>
        </p:spPr>
      </p:pic>
      <p:pic>
        <p:nvPicPr>
          <p:cNvPr id="8" name="Picture 23" descr="ПК (Персональный Компьютер) — Национальная библиотека им. Н. Э. Баума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1752600"/>
            <a:ext cx="1143000" cy="659011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rot="10800000">
            <a:off x="1828800" y="2057400"/>
            <a:ext cx="19812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648200" y="2362200"/>
            <a:ext cx="914400" cy="228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343400" y="1295400"/>
            <a:ext cx="9906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1905000" y="1371600"/>
            <a:ext cx="12954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6553200" y="1600200"/>
            <a:ext cx="6096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-304800" y="3581400"/>
            <a:ext cx="5486400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2058194" y="3580606"/>
            <a:ext cx="5486400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191794" y="3580606"/>
            <a:ext cx="5486400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8" name="AutoShape 2" descr="C++ - Учебный центр компьютерных технолог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C++ - Учебный центр компьютерных технолог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2971800"/>
            <a:ext cx="838200" cy="85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3" name="Picture 7" descr="Qt — Википедия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47800" y="3733800"/>
            <a:ext cx="852055" cy="624840"/>
          </a:xfrm>
          <a:prstGeom prst="rect">
            <a:avLst/>
          </a:prstGeom>
          <a:noFill/>
        </p:spPr>
      </p:pic>
      <p:pic>
        <p:nvPicPr>
          <p:cNvPr id="14345" name="Picture 9" descr="Python – Бесплатные иконки: бренды и логотип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4114800"/>
            <a:ext cx="762000" cy="762000"/>
          </a:xfrm>
          <a:prstGeom prst="rect">
            <a:avLst/>
          </a:prstGeom>
          <a:noFill/>
        </p:spPr>
      </p:pic>
      <p:pic>
        <p:nvPicPr>
          <p:cNvPr id="14347" name="Picture 11" descr="C# | Викии Вики | Fando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" y="5105400"/>
            <a:ext cx="876300" cy="876300"/>
          </a:xfrm>
          <a:prstGeom prst="rect">
            <a:avLst/>
          </a:prstGeom>
          <a:noFill/>
        </p:spPr>
      </p:pic>
      <p:sp>
        <p:nvSpPr>
          <p:cNvPr id="14349" name="AutoShape 13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1" name="AutoShape 15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3" name="AutoShape 17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5" name="AutoShape 19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6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47800" y="4724400"/>
            <a:ext cx="762000" cy="71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8" name="Picture 22" descr="Raspberry Pi · GitHub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43200" y="2971800"/>
            <a:ext cx="914400" cy="914400"/>
          </a:xfrm>
          <a:prstGeom prst="rect">
            <a:avLst/>
          </a:prstGeom>
          <a:noFill/>
        </p:spPr>
      </p:pic>
      <p:pic>
        <p:nvPicPr>
          <p:cNvPr id="14360" name="Picture 24" descr="Arduino — Википедия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52800" y="4038600"/>
            <a:ext cx="1232648" cy="838201"/>
          </a:xfrm>
          <a:prstGeom prst="rect">
            <a:avLst/>
          </a:prstGeom>
          <a:noFill/>
        </p:spPr>
      </p:pic>
      <p:pic>
        <p:nvPicPr>
          <p:cNvPr id="14363" name="Picture 27" descr="КАК ПОЛЬЗОВАТЬСЯ МАКЕТНОЙ ПЛАТОЙ (BREADBOARD) [Для Ардуино] - YouTube"/>
          <p:cNvPicPr>
            <a:picLocks noChangeAspect="1" noChangeArrowheads="1"/>
          </p:cNvPicPr>
          <p:nvPr/>
        </p:nvPicPr>
        <p:blipFill>
          <a:blip r:embed="rId14"/>
          <a:srcRect t="7778" b="12222"/>
          <a:stretch>
            <a:fillRect/>
          </a:stretch>
        </p:blipFill>
        <p:spPr bwMode="auto">
          <a:xfrm>
            <a:off x="2667000" y="5257800"/>
            <a:ext cx="1524000" cy="914400"/>
          </a:xfrm>
          <a:prstGeom prst="rect">
            <a:avLst/>
          </a:prstGeom>
          <a:noFill/>
        </p:spPr>
      </p:pic>
      <p:pic>
        <p:nvPicPr>
          <p:cNvPr id="14365" name="Picture 29" descr="TCP/IP and Advanced Topics | Coursera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57800" y="3048000"/>
            <a:ext cx="1143000" cy="1143000"/>
          </a:xfrm>
          <a:prstGeom prst="rect">
            <a:avLst/>
          </a:prstGeom>
          <a:noFill/>
        </p:spPr>
      </p:pic>
      <p:pic>
        <p:nvPicPr>
          <p:cNvPr id="14366" name="Picture 30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953000" y="4419600"/>
            <a:ext cx="18288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8" name="Picture 32" descr="Учебное пособие: установка Mosquitto MQTT на Raspberry Pi - Les Alexien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86600" y="2209800"/>
            <a:ext cx="1828800" cy="464820"/>
          </a:xfrm>
          <a:prstGeom prst="rect">
            <a:avLst/>
          </a:prstGeom>
          <a:noFill/>
        </p:spPr>
      </p:pic>
      <p:pic>
        <p:nvPicPr>
          <p:cNvPr id="14369" name="Picture 3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96200" y="2819400"/>
            <a:ext cx="104719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70" name="Picture 34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391400" y="39624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algn="l"/>
            <a:r>
              <a:rPr lang="ru-RU" dirty="0" smtClean="0">
                <a:latin typeface="Bahnschrift Condensed" pitchFamily="34" charset="0"/>
              </a:rPr>
              <a:t>Привязывание курса к </a:t>
            </a:r>
            <a:r>
              <a:rPr lang="ru-RU" dirty="0" smtClean="0">
                <a:solidFill>
                  <a:srgbClr val="FF0000"/>
                </a:solidFill>
                <a:latin typeface="Bahnschrift Condensed" pitchFamily="34" charset="0"/>
              </a:rPr>
              <a:t>датчикам</a:t>
            </a:r>
            <a:endParaRPr lang="ru-RU" dirty="0">
              <a:solidFill>
                <a:srgbClr val="FF0000"/>
              </a:solidFill>
              <a:latin typeface="Bahnschrift Condense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Электроника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990600"/>
            <a:ext cx="885952" cy="609600"/>
          </a:xfrm>
          <a:prstGeom prst="rect">
            <a:avLst/>
          </a:prstGeom>
          <a:noFill/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09800"/>
            <a:ext cx="670694" cy="65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9" descr="Что такое облачные технологии и почему сейчас они так важны? - itblog21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85800"/>
            <a:ext cx="1409147" cy="972312"/>
          </a:xfrm>
          <a:prstGeom prst="rect">
            <a:avLst/>
          </a:prstGeom>
          <a:noFill/>
        </p:spPr>
      </p:pic>
      <p:pic>
        <p:nvPicPr>
          <p:cNvPr id="7" name="Picture 21" descr="Atos представила сервер для обработки IoT-данных в близости от источника /  ServerNe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828800"/>
            <a:ext cx="1105772" cy="580899"/>
          </a:xfrm>
          <a:prstGeom prst="rect">
            <a:avLst/>
          </a:prstGeom>
          <a:noFill/>
        </p:spPr>
      </p:pic>
      <p:pic>
        <p:nvPicPr>
          <p:cNvPr id="8" name="Picture 23" descr="ПК (Персональный Компьютер) — Национальная библиотека им. Н. Э. Баума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1752600"/>
            <a:ext cx="1143000" cy="659011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rot="10800000">
            <a:off x="1828800" y="2057400"/>
            <a:ext cx="19812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648200" y="2362200"/>
            <a:ext cx="914400" cy="228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343400" y="1295400"/>
            <a:ext cx="9906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1905000" y="1371600"/>
            <a:ext cx="12954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6553200" y="1600200"/>
            <a:ext cx="6096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2" descr="C++ - Учебный центр компьютерных технолог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4" descr="C++ - Учебный центр компьютерных технолог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2971800"/>
            <a:ext cx="392526" cy="40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" descr="Qt — Википедия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3581400"/>
            <a:ext cx="381000" cy="279400"/>
          </a:xfrm>
          <a:prstGeom prst="rect">
            <a:avLst/>
          </a:prstGeom>
          <a:noFill/>
        </p:spPr>
      </p:pic>
      <p:pic>
        <p:nvPicPr>
          <p:cNvPr id="21" name="Picture 9" descr="Python – Бесплатные иконки: бренды и логотип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4114800"/>
            <a:ext cx="381000" cy="381000"/>
          </a:xfrm>
          <a:prstGeom prst="rect">
            <a:avLst/>
          </a:prstGeom>
          <a:noFill/>
        </p:spPr>
      </p:pic>
      <p:pic>
        <p:nvPicPr>
          <p:cNvPr id="22" name="Picture 11" descr="C# | Викии Вики | Fando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" y="5257800"/>
            <a:ext cx="571500" cy="571500"/>
          </a:xfrm>
          <a:prstGeom prst="rect">
            <a:avLst/>
          </a:prstGeom>
          <a:noFill/>
        </p:spPr>
      </p:pic>
      <p:sp>
        <p:nvSpPr>
          <p:cNvPr id="23" name="AutoShape 13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5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17" descr="File:Visual Studio Icon 2019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" y="4724400"/>
            <a:ext cx="357187" cy="33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2" descr="Raspberry Pi · GitHub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981200" y="2514600"/>
            <a:ext cx="1828800" cy="1828800"/>
          </a:xfrm>
          <a:prstGeom prst="rect">
            <a:avLst/>
          </a:prstGeom>
          <a:noFill/>
        </p:spPr>
      </p:pic>
      <p:pic>
        <p:nvPicPr>
          <p:cNvPr id="29" name="Picture 24" descr="Arduino — Википедия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0" y="3657600"/>
            <a:ext cx="1860177" cy="1264921"/>
          </a:xfrm>
          <a:prstGeom prst="rect">
            <a:avLst/>
          </a:prstGeom>
          <a:noFill/>
        </p:spPr>
      </p:pic>
      <p:pic>
        <p:nvPicPr>
          <p:cNvPr id="30" name="Picture 27" descr="КАК ПОЛЬЗОВАТЬСЯ МАКЕТНОЙ ПЛАТОЙ (BREADBOARD) [Для Ардуино] - YouTube"/>
          <p:cNvPicPr>
            <a:picLocks noChangeAspect="1" noChangeArrowheads="1"/>
          </p:cNvPicPr>
          <p:nvPr/>
        </p:nvPicPr>
        <p:blipFill>
          <a:blip r:embed="rId14"/>
          <a:srcRect t="7778" b="12222"/>
          <a:stretch>
            <a:fillRect/>
          </a:stretch>
        </p:blipFill>
        <p:spPr bwMode="auto">
          <a:xfrm>
            <a:off x="2209800" y="5029200"/>
            <a:ext cx="2209800" cy="1325880"/>
          </a:xfrm>
          <a:prstGeom prst="rect">
            <a:avLst/>
          </a:prstGeom>
          <a:noFill/>
        </p:spPr>
      </p:pic>
      <p:pic>
        <p:nvPicPr>
          <p:cNvPr id="31" name="Picture 29" descr="TCP/IP and Advanced Topics | Coursera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3429000"/>
            <a:ext cx="609600" cy="609600"/>
          </a:xfrm>
          <a:prstGeom prst="rect">
            <a:avLst/>
          </a:prstGeom>
          <a:noFill/>
        </p:spPr>
      </p:pic>
      <p:pic>
        <p:nvPicPr>
          <p:cNvPr id="32" name="Picture 3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48400" y="2514600"/>
            <a:ext cx="708454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2" descr="Учебное пособие: установка Mosquitto MQTT на Raspberry Pi - Les Alexien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43800" y="2057400"/>
            <a:ext cx="1219200" cy="309880"/>
          </a:xfrm>
          <a:prstGeom prst="rect">
            <a:avLst/>
          </a:prstGeom>
          <a:noFill/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153400" y="2514600"/>
            <a:ext cx="437590" cy="35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153400" y="3124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Bahnschrift Condensed" pitchFamily="34" charset="0"/>
              </a:rPr>
              <a:t>Какова </a:t>
            </a:r>
            <a:r>
              <a:rPr lang="ru-RU" dirty="0" smtClean="0">
                <a:solidFill>
                  <a:srgbClr val="FF0000"/>
                </a:solidFill>
                <a:latin typeface="Bahnschrift Condensed" pitchFamily="34" charset="0"/>
              </a:rPr>
              <a:t>цель</a:t>
            </a:r>
            <a:r>
              <a:rPr lang="ru-RU" dirty="0" smtClean="0">
                <a:latin typeface="Bahnschrift Condensed" pitchFamily="34" charset="0"/>
              </a:rPr>
              <a:t> курса</a:t>
            </a:r>
            <a:endParaRPr lang="ru-RU" dirty="0">
              <a:latin typeface="Bahnschrift Condensed" pitchFamily="34" charset="0"/>
            </a:endParaRPr>
          </a:p>
        </p:txBody>
      </p:sp>
      <p:pic>
        <p:nvPicPr>
          <p:cNvPr id="4" name="Picture 2" descr="Электроника — Википедия"/>
          <p:cNvPicPr>
            <a:picLocks noChangeAspect="1" noChangeArrowheads="1"/>
          </p:cNvPicPr>
          <p:nvPr/>
        </p:nvPicPr>
        <p:blipFill>
          <a:blip r:embed="rId2" cstate="print">
            <a:grayscl/>
            <a:lum bright="30000" contrast="20000"/>
          </a:blip>
          <a:srcRect/>
          <a:stretch>
            <a:fillRect/>
          </a:stretch>
        </p:blipFill>
        <p:spPr bwMode="auto">
          <a:xfrm>
            <a:off x="3352800" y="5029200"/>
            <a:ext cx="996696" cy="685800"/>
          </a:xfrm>
          <a:prstGeom prst="rect">
            <a:avLst/>
          </a:prstGeom>
          <a:noFill/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30000" contrast="20000"/>
          </a:blip>
          <a:srcRect/>
          <a:stretch>
            <a:fillRect/>
          </a:stretch>
        </p:blipFill>
        <p:spPr bwMode="auto">
          <a:xfrm>
            <a:off x="3581400" y="5638800"/>
            <a:ext cx="833165" cy="81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9" descr="Что такое облачные технологии и почему сейчас они так важны? - itblog21.ru"/>
          <p:cNvPicPr>
            <a:picLocks noChangeAspect="1" noChangeArrowheads="1"/>
          </p:cNvPicPr>
          <p:nvPr/>
        </p:nvPicPr>
        <p:blipFill>
          <a:blip r:embed="rId4" cstate="print">
            <a:grayscl/>
            <a:lum bright="30000" contrast="20000"/>
          </a:blip>
          <a:srcRect/>
          <a:stretch>
            <a:fillRect/>
          </a:stretch>
        </p:blipFill>
        <p:spPr bwMode="auto">
          <a:xfrm>
            <a:off x="6858000" y="5105400"/>
            <a:ext cx="1564860" cy="1079754"/>
          </a:xfrm>
          <a:prstGeom prst="rect">
            <a:avLst/>
          </a:prstGeom>
          <a:noFill/>
        </p:spPr>
      </p:pic>
      <p:pic>
        <p:nvPicPr>
          <p:cNvPr id="7" name="Picture 21" descr="Atos представила сервер для обработки IoT-данных в близости от источника /  ServerNews"/>
          <p:cNvPicPr>
            <a:picLocks noChangeAspect="1" noChangeArrowheads="1"/>
          </p:cNvPicPr>
          <p:nvPr/>
        </p:nvPicPr>
        <p:blipFill>
          <a:blip r:embed="rId5" cstate="print">
            <a:grayscl/>
            <a:lum bright="30000" contrast="20000"/>
          </a:blip>
          <a:srcRect/>
          <a:stretch>
            <a:fillRect/>
          </a:stretch>
        </p:blipFill>
        <p:spPr bwMode="auto">
          <a:xfrm>
            <a:off x="4724400" y="5257800"/>
            <a:ext cx="1524000" cy="800608"/>
          </a:xfrm>
          <a:prstGeom prst="rect">
            <a:avLst/>
          </a:prstGeom>
          <a:noFill/>
        </p:spPr>
      </p:pic>
      <p:pic>
        <p:nvPicPr>
          <p:cNvPr id="8" name="Picture 23" descr="ПК (Персональный Компьютер) — Национальная библиотека им. Н. Э. Баумана"/>
          <p:cNvPicPr>
            <a:picLocks noChangeAspect="1" noChangeArrowheads="1"/>
          </p:cNvPicPr>
          <p:nvPr/>
        </p:nvPicPr>
        <p:blipFill>
          <a:blip r:embed="rId6" cstate="print">
            <a:grayscl/>
            <a:lum bright="30000" contrast="20000"/>
          </a:blip>
          <a:srcRect/>
          <a:stretch>
            <a:fillRect/>
          </a:stretch>
        </p:blipFill>
        <p:spPr bwMode="auto">
          <a:xfrm>
            <a:off x="990600" y="5105400"/>
            <a:ext cx="1828800" cy="1054418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00200" y="2286000"/>
            <a:ext cx="7620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29000" y="2895600"/>
            <a:ext cx="7620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05400" y="3505200"/>
            <a:ext cx="762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62800" y="1524000"/>
            <a:ext cx="7620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3400" y="121920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Condensed" pitchFamily="34" charset="0"/>
              </a:rPr>
              <a:t>ВАЖНО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41148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Condensed" pitchFamily="34" charset="0"/>
              </a:rPr>
              <a:t>НЕ ВАЖНО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71600" y="1219200"/>
            <a:ext cx="6934200" cy="34290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3175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  <a:latin typeface="Bahnschrift Condensed" pitchFamily="34" charset="0"/>
              </a:rPr>
              <a:t>Каков</a:t>
            </a:r>
            <a:r>
              <a:rPr lang="ru-RU" dirty="0" smtClean="0">
                <a:latin typeface="Bahnschrift Condensed" pitchFamily="34" charset="0"/>
              </a:rPr>
              <a:t> конечный результат ?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курсовая работа</a:t>
            </a:r>
          </a:p>
          <a:p>
            <a:r>
              <a:rPr lang="ru-RU" dirty="0" smtClean="0"/>
              <a:t>индивидуальный проект</a:t>
            </a:r>
          </a:p>
          <a:p>
            <a:r>
              <a:rPr lang="ru-RU" dirty="0" smtClean="0"/>
              <a:t>лабораторные работы</a:t>
            </a:r>
          </a:p>
          <a:p>
            <a:r>
              <a:rPr lang="ru-RU" dirty="0" smtClean="0"/>
              <a:t>часть диплома (бак/маг)</a:t>
            </a:r>
          </a:p>
          <a:p>
            <a:r>
              <a:rPr lang="ru-RU" dirty="0" smtClean="0"/>
              <a:t>исследования (сети, нейронные программы, </a:t>
            </a:r>
            <a:r>
              <a:rPr lang="en-US" dirty="0" smtClean="0"/>
              <a:t>Deep Learn</a:t>
            </a:r>
            <a:r>
              <a:rPr lang="ru-RU" dirty="0" smtClean="0"/>
              <a:t> – выходит за рамки курса)</a:t>
            </a:r>
          </a:p>
          <a:p>
            <a:endParaRPr lang="ru-RU" dirty="0" smtClean="0"/>
          </a:p>
          <a:p>
            <a:r>
              <a:rPr lang="ru-RU" dirty="0" smtClean="0"/>
              <a:t>встраивание макета в экосистему лаборатории (есть  экосистема?)</a:t>
            </a:r>
          </a:p>
          <a:p>
            <a:r>
              <a:rPr lang="ru-RU" dirty="0" smtClean="0"/>
              <a:t>сопряжение всех макетов курса в одну подсеть (студенты не меняются и сколько запасных макетов нужно иметь, где их хранить?)</a:t>
            </a:r>
          </a:p>
          <a:p>
            <a:r>
              <a:rPr lang="ru-RU" dirty="0" smtClean="0"/>
              <a:t>сопряжение готовых макетов курса в одну подсеть (есть готовые макеты, для проведения исследований: отладочные платы типа </a:t>
            </a:r>
            <a:r>
              <a:rPr lang="en-US" dirty="0" err="1" smtClean="0"/>
              <a:t>Altera</a:t>
            </a:r>
            <a:r>
              <a:rPr lang="en-US" dirty="0" smtClean="0"/>
              <a:t>, </a:t>
            </a:r>
            <a:r>
              <a:rPr lang="en-US" dirty="0" err="1" smtClean="0"/>
              <a:t>Arduino</a:t>
            </a:r>
            <a:r>
              <a:rPr lang="en-US" dirty="0" smtClean="0"/>
              <a:t>, </a:t>
            </a:r>
            <a:r>
              <a:rPr lang="en-US" dirty="0" err="1" smtClean="0"/>
              <a:t>Raspbery</a:t>
            </a:r>
            <a:r>
              <a:rPr lang="ru-RU" dirty="0" smtClean="0"/>
              <a:t>. Студент мог бы прийти с </a:t>
            </a:r>
            <a:r>
              <a:rPr lang="ru-RU" dirty="0" err="1" smtClean="0"/>
              <a:t>репозиторием</a:t>
            </a:r>
            <a:r>
              <a:rPr lang="ru-RU" dirty="0" smtClean="0"/>
              <a:t> и каждый раз использовать свои наработки ( у студента есть доступ к файловой рабочего компьютера)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ru-RU" dirty="0" smtClean="0">
                <a:latin typeface="Bahnschrift Condensed" pitchFamily="34" charset="0"/>
              </a:rPr>
              <a:t>Темы курса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Разработка аналоговой части датчика</a:t>
            </a:r>
          </a:p>
          <a:p>
            <a:pPr lvl="1"/>
            <a:r>
              <a:rPr lang="ru-RU" dirty="0" smtClean="0"/>
              <a:t>аналоговая </a:t>
            </a:r>
            <a:r>
              <a:rPr lang="ru-RU" dirty="0" err="1" smtClean="0"/>
              <a:t>схемотехника</a:t>
            </a:r>
            <a:endParaRPr lang="ru-RU" dirty="0" smtClean="0"/>
          </a:p>
          <a:p>
            <a:pPr lvl="1"/>
            <a:r>
              <a:rPr lang="ru-RU" dirty="0" smtClean="0"/>
              <a:t>п</a:t>
            </a:r>
            <a:r>
              <a:rPr lang="ru-RU" dirty="0" smtClean="0"/>
              <a:t>итание схемы</a:t>
            </a:r>
          </a:p>
          <a:p>
            <a:r>
              <a:rPr lang="ru-RU" dirty="0" smtClean="0"/>
              <a:t>Разработка программной части датчика</a:t>
            </a:r>
          </a:p>
          <a:p>
            <a:pPr lvl="1"/>
            <a:r>
              <a:rPr lang="ru-RU" dirty="0" smtClean="0"/>
              <a:t>обработчик данных с аналоговой части или с модуля датчика</a:t>
            </a:r>
          </a:p>
          <a:p>
            <a:r>
              <a:rPr lang="ru-RU" dirty="0" smtClean="0"/>
              <a:t>Цифровая </a:t>
            </a:r>
            <a:r>
              <a:rPr lang="ru-RU" dirty="0" err="1" smtClean="0"/>
              <a:t>схемотехника</a:t>
            </a:r>
            <a:endParaRPr lang="ru-RU" dirty="0" smtClean="0"/>
          </a:p>
          <a:p>
            <a:pPr lvl="1"/>
            <a:r>
              <a:rPr lang="ru-RU" dirty="0" smtClean="0"/>
              <a:t>вопросы установки протокола передачи данных (из коробки </a:t>
            </a:r>
            <a:r>
              <a:rPr lang="en-US" dirty="0" smtClean="0"/>
              <a:t>USB</a:t>
            </a:r>
            <a:r>
              <a:rPr lang="ru-RU" dirty="0" smtClean="0"/>
              <a:t> или сами собирают конвертере)</a:t>
            </a:r>
          </a:p>
          <a:p>
            <a:r>
              <a:rPr lang="en-US" dirty="0" smtClean="0"/>
              <a:t>UI </a:t>
            </a:r>
            <a:r>
              <a:rPr lang="ru-RU" dirty="0" smtClean="0"/>
              <a:t>и программирование</a:t>
            </a:r>
          </a:p>
          <a:p>
            <a:pPr lvl="1"/>
            <a:r>
              <a:rPr lang="ru-RU" dirty="0" smtClean="0"/>
              <a:t>глобальная программа и каждый занимается частью</a:t>
            </a:r>
          </a:p>
          <a:p>
            <a:pPr lvl="1"/>
            <a:r>
              <a:rPr lang="ru-RU" dirty="0" smtClean="0"/>
              <a:t>основная программа для передачи или приема только от «своего» датчика</a:t>
            </a:r>
          </a:p>
          <a:p>
            <a:pPr lvl="1"/>
            <a:r>
              <a:rPr lang="ru-RU" dirty="0" smtClean="0"/>
              <a:t>знакомство с библиотеками работы с интернет протоколами</a:t>
            </a:r>
          </a:p>
          <a:p>
            <a:pPr lvl="1"/>
            <a:r>
              <a:rPr lang="ru-RU" dirty="0" smtClean="0"/>
              <a:t>знакомство с </a:t>
            </a:r>
            <a:r>
              <a:rPr lang="ru-RU" dirty="0" err="1" smtClean="0"/>
              <a:t>многопоточностью</a:t>
            </a:r>
            <a:endParaRPr lang="ru-RU" dirty="0" smtClean="0"/>
          </a:p>
          <a:p>
            <a:r>
              <a:rPr lang="ru-RU" dirty="0" smtClean="0"/>
              <a:t>Сети</a:t>
            </a:r>
          </a:p>
          <a:p>
            <a:pPr lvl="1"/>
            <a:r>
              <a:rPr lang="ru-RU" dirty="0" smtClean="0"/>
              <a:t>программирование логики передачи информации в главной программе</a:t>
            </a:r>
          </a:p>
          <a:p>
            <a:pPr lvl="1"/>
            <a:r>
              <a:rPr lang="ru-RU" dirty="0" smtClean="0"/>
              <a:t>передача данных на общий сервер</a:t>
            </a:r>
          </a:p>
          <a:p>
            <a:pPr lvl="1"/>
            <a:r>
              <a:rPr lang="ru-RU" dirty="0" smtClean="0"/>
              <a:t>получение и обработка данных ответа сервера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Bahnschrift Condensed" pitchFamily="34" charset="0"/>
              </a:rPr>
              <a:t>Личные выводы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</a:t>
            </a:r>
            <a:r>
              <a:rPr lang="ru-RU" dirty="0" smtClean="0"/>
              <a:t>ногое зависит от выбора платформы датчиков</a:t>
            </a:r>
          </a:p>
          <a:p>
            <a:r>
              <a:rPr lang="ru-RU" dirty="0" smtClean="0"/>
              <a:t>программирование основной программы в рамках лекций и практик займет очень много времени (многие студенты имеют практически нулевой уровень в программировании)</a:t>
            </a:r>
          </a:p>
          <a:p>
            <a:r>
              <a:rPr lang="ru-RU" dirty="0" smtClean="0"/>
              <a:t>сборка аналоговых схем и настройка требует устройств тестирования (есть много </a:t>
            </a:r>
            <a:r>
              <a:rPr lang="ru-RU" dirty="0" err="1" smtClean="0"/>
              <a:t>мультиметров</a:t>
            </a:r>
            <a:r>
              <a:rPr lang="ru-RU" dirty="0" smtClean="0"/>
              <a:t> и в первом приближении можно ими и обойтись)</a:t>
            </a:r>
          </a:p>
          <a:p>
            <a:r>
              <a:rPr lang="ru-RU" dirty="0" smtClean="0"/>
              <a:t>готовой </a:t>
            </a:r>
            <a:r>
              <a:rPr lang="ru-RU" dirty="0" err="1" smtClean="0"/>
              <a:t>инфо-системы</a:t>
            </a:r>
            <a:r>
              <a:rPr lang="ru-RU" dirty="0" smtClean="0"/>
              <a:t> внутри лаборатории (помещения проведения занятий) нет. Да, ее можно создать как простейший алгоритм агрегации данных. но и его пока что не существует</a:t>
            </a:r>
          </a:p>
          <a:p>
            <a:r>
              <a:rPr lang="ru-RU" dirty="0" smtClean="0"/>
              <a:t>какие сильные стороны курса хочется выбелить? есть предрасположенность к аналоговой и цифровой части курса, есть умения и знания как написать программы приема дынных с цифровой платы, дальше с данными можно работать очень в широком спектре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344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Рабочая программа IoT во встраиваемых системах</vt:lpstr>
      <vt:lpstr>Слои курса</vt:lpstr>
      <vt:lpstr>Привязывание курса к датчикам</vt:lpstr>
      <vt:lpstr>Какова цель курса</vt:lpstr>
      <vt:lpstr>Каков конечный результат ?</vt:lpstr>
      <vt:lpstr>Темы курса</vt:lpstr>
      <vt:lpstr>Личные выводы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Рабочая программа IoT во встраиваемых системах</dc:title>
  <dc:creator>haulin007</dc:creator>
  <cp:lastModifiedBy>haulin007</cp:lastModifiedBy>
  <cp:revision>9</cp:revision>
  <dcterms:created xsi:type="dcterms:W3CDTF">2006-08-16T00:00:00Z</dcterms:created>
  <dcterms:modified xsi:type="dcterms:W3CDTF">2022-05-13T17:54:37Z</dcterms:modified>
</cp:coreProperties>
</file>